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8" r:id="rId4"/>
    <p:sldId id="337" r:id="rId5"/>
    <p:sldId id="289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0" r:id="rId14"/>
    <p:sldId id="299" r:id="rId15"/>
    <p:sldId id="300" r:id="rId16"/>
    <p:sldId id="301" r:id="rId17"/>
    <p:sldId id="302" r:id="rId18"/>
    <p:sldId id="291" r:id="rId19"/>
    <p:sldId id="303" r:id="rId20"/>
    <p:sldId id="304" r:id="rId21"/>
    <p:sldId id="333" r:id="rId22"/>
    <p:sldId id="334" r:id="rId23"/>
    <p:sldId id="335" r:id="rId24"/>
    <p:sldId id="336" r:id="rId25"/>
    <p:sldId id="338" r:id="rId26"/>
    <p:sldId id="339" r:id="rId27"/>
    <p:sldId id="307" r:id="rId28"/>
    <p:sldId id="308" r:id="rId29"/>
    <p:sldId id="305" r:id="rId30"/>
    <p:sldId id="306" r:id="rId31"/>
    <p:sldId id="310" r:id="rId32"/>
  </p:sldIdLst>
  <p:sldSz cx="9144000" cy="5143500" type="screen16x9"/>
  <p:notesSz cx="6858000" cy="9144000"/>
  <p:embeddedFontLst>
    <p:embeddedFont>
      <p:font typeface="Dosis" pitchFamily="2" charset="77"/>
      <p:regular r:id="rId35"/>
      <p:bold r:id="rId36"/>
    </p:embeddedFont>
    <p:embeddedFont>
      <p:font typeface="Handel Gothic" pitchFamily="2" charset="0"/>
      <p:regular r:id="rId37"/>
    </p:embeddedFont>
    <p:embeddedFont>
      <p:font typeface="Open Sans Regular" pitchFamily="2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4438"/>
    <a:srgbClr val="DA0011"/>
    <a:srgbClr val="F3F3F3"/>
    <a:srgbClr val="9ED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80CF94-074F-412F-90BC-FDBA37653A4B}">
  <a:tblStyle styleId="{8980CF94-074F-412F-90BC-FDBA37653A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 autoAdjust="0"/>
    <p:restoredTop sz="96327" autoAdjust="0"/>
  </p:normalViewPr>
  <p:slideViewPr>
    <p:cSldViewPr snapToGrid="0" snapToObjects="1">
      <p:cViewPr varScale="1">
        <p:scale>
          <a:sx n="164" d="100"/>
          <a:sy n="164" d="100"/>
        </p:scale>
        <p:origin x="560" y="184"/>
      </p:cViewPr>
      <p:guideLst>
        <p:guide orient="horz" pos="1032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9CEAF4-E3BB-A91E-A118-C783B9C0FE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D7886-D661-8447-BA88-6ED7A49B6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CAEB6-D087-9F43-A032-B4524709B865}" type="datetimeFigureOut">
              <a:rPr lang="en-US" smtClean="0"/>
              <a:t>7/25/25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EA5EF-D215-1BDA-D228-4EF16D372F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6B001-A6B5-9742-5408-E2AE6292BC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A12D8-D8FF-5146-9E6A-5F6282AF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1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81010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0D3F31F0-A1F6-9653-E1BB-3A9C16901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1EF074D7-0D38-67B5-9759-897984F51E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5570DB82-798B-5D33-5F06-C3B39293EA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50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E1CAA2D-7D64-D02B-7828-44E9DAE0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44FADC2B-962A-E267-A63D-5E5BD6F50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EF8F5DC8-698D-C7B1-A756-9202CCE9DC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823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03CC00E6-6388-A2AB-B1E4-6718B007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30EF009C-5AD6-935B-015E-030B2E748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F05C329D-EF6D-A3C0-BFEA-0473FAD7A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91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DB6F60A9-F154-BE10-4B0B-2F2D0F0CF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C398312F-067D-663C-0614-E784003659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0A9EC955-C152-50DD-F4CD-11BF0CDD65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09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2BF579FD-A5BF-93D0-6F97-1605CC06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544AC6F9-ECF1-BE87-66BE-361670253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90478DC0-D05A-3112-C803-D23D4F366E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750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C76899F7-0350-E772-297E-A9985BB38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>
            <a:extLst>
              <a:ext uri="{FF2B5EF4-FFF2-40B4-BE49-F238E27FC236}">
                <a16:creationId xmlns:a16="http://schemas.microsoft.com/office/drawing/2014/main" id="{0840C597-4943-B211-BDFD-BE025D1964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>
            <a:extLst>
              <a:ext uri="{FF2B5EF4-FFF2-40B4-BE49-F238E27FC236}">
                <a16:creationId xmlns:a16="http://schemas.microsoft.com/office/drawing/2014/main" id="{5851A438-07F0-DED6-581E-F07D66D661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78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1025" y="0"/>
            <a:ext cx="9144000" cy="5159688"/>
          </a:xfrm>
          <a:prstGeom prst="rect">
            <a:avLst/>
          </a:prstGeom>
          <a:solidFill>
            <a:srgbClr val="222222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9ED0F1">
              <a:alpha val="90000"/>
            </a:srgbClr>
          </a:solidFill>
          <a:ln>
            <a:noFill/>
          </a:ln>
        </p:spPr>
      </p:sp>
      <p:sp>
        <p:nvSpPr>
          <p:cNvPr id="12" name="Shape 1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0" i="1">
                <a:latin typeface="HandelSansEFCEOP-BoldObl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42" name="Shape 4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742953" y="290070"/>
            <a:ext cx="7505700" cy="7114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7285788" y="272850"/>
            <a:ext cx="2335029" cy="749100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flipH="1">
            <a:off x="990375" y="4948942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1">
                <a:latin typeface="HandelSansEFCEOP-BoldObl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1" u="none" strike="noStrike" cap="none">
          <a:solidFill>
            <a:srgbClr val="000000"/>
          </a:solidFill>
          <a:latin typeface="HandelSansEFCEOP-BoldObl" panose="02000000000000000000" pitchFamily="2" charset="0"/>
          <a:ea typeface="HandelSansEFCEOP-BoldObl" panose="02000000000000000000" pitchFamily="2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544" y="152115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51751" y="146682"/>
            <a:ext cx="2851565" cy="1502692"/>
          </a:xfrm>
          <a:prstGeom prst="rect">
            <a:avLst/>
          </a:prstGeom>
        </p:spPr>
      </p:pic>
      <p:pic>
        <p:nvPicPr>
          <p:cNvPr id="7" name="Picture 6" descr="1280px-Flag_of_the_United_Kingdom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071" y="2532258"/>
            <a:ext cx="1100406" cy="608809"/>
          </a:xfrm>
          <a:prstGeom prst="rect">
            <a:avLst/>
          </a:prstGeom>
        </p:spPr>
      </p:pic>
      <p:pic>
        <p:nvPicPr>
          <p:cNvPr id="8" name="Picture 7" descr="1280px-Flag_of_the_United_States.png"/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347" y="1751057"/>
            <a:ext cx="1097280" cy="612648"/>
          </a:xfrm>
          <a:prstGeom prst="rect">
            <a:avLst/>
          </a:prstGeom>
        </p:spPr>
      </p:pic>
      <p:pic>
        <p:nvPicPr>
          <p:cNvPr id="9" name="Picture 8" descr="2000px-Flag_of_Maryland.png"/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716" y="3318607"/>
            <a:ext cx="1097280" cy="612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7111" y="4137160"/>
            <a:ext cx="214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0000"/>
                </a:solidFill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sz="1200" dirty="0">
                <a:solidFill>
                  <a:srgbClr val="FF0000"/>
                </a:solidFill>
                <a:latin typeface="HandelSansEFCEOP-BoldObl" panose="02000000000000000000" pitchFamily="2" charset="0"/>
                <a:cs typeface="HandelSansCEEF-BoldOblique"/>
              </a:rPr>
              <a:t> . . . the safe bet!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90341-9A71-CA18-FD55-3F398A52FE9D}"/>
              </a:ext>
            </a:extLst>
          </p:cNvPr>
          <p:cNvSpPr txBox="1"/>
          <p:nvPr/>
        </p:nvSpPr>
        <p:spPr>
          <a:xfrm>
            <a:off x="1131201" y="3314567"/>
            <a:ext cx="5335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Handel Gothic" pitchFamily="2" charset="0"/>
              </a:rPr>
              <a:t>Corporate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E3 SERIES GENERAL PURPOSE VFDs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IP20 &amp; NEMA 4X enclosures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Ratings to 50HP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230/460 volts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frequency switching for quiet operation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Brake transistor, size 2 and up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RS485 115 kbps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Spin start, PI control, boost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</a:t>
            </a: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control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Ethernet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0"/>
            <a:ext cx="1367676" cy="720726"/>
          </a:xfrm>
          <a:prstGeom prst="rect">
            <a:avLst/>
          </a:prstGeom>
        </p:spPr>
      </p:pic>
      <p:pic>
        <p:nvPicPr>
          <p:cNvPr id="4" name="Picture 3" descr="E3-Series_GROUP_Sizes-1-2-3-4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920" y="1171863"/>
            <a:ext cx="4826136" cy="363681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214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E3 SERIES SINGLE PHASE MOTOR VFDs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IP20 &amp; NEMA 4X enclosures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use with Shaded Pole or Permanent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Split Capacitor motors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use in variable torque fan &amp; centrifugal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pump type applications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115 volts, 1Ø up to 0.75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230 volts, 1Ø up to 1.5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Expandable i/o &amp; systems features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0"/>
            <a:ext cx="1367676" cy="720726"/>
          </a:xfrm>
          <a:prstGeom prst="rect">
            <a:avLst/>
          </a:prstGeom>
        </p:spPr>
      </p:pic>
      <p:pic>
        <p:nvPicPr>
          <p:cNvPr id="2" name="Picture 1" descr="E3-Series_1Phase_GROUP_Sizes-1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638" y="1166268"/>
            <a:ext cx="3306029" cy="36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NEMA 4X (IP66) DRIVES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For harsh, wet, dirty environments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Vector up to 30HP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General purpose VFDs up to 30HP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HVAC &amp; Pump drives up to 30HP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Basic versions with keypad &amp; display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Switched versions with: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Lockable isolator switch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FWD/OFF/REV switch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Speed pot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Outdoor Rated</a:t>
            </a:r>
          </a:p>
          <a:p>
            <a:pPr>
              <a:buClr>
                <a:prstClr val="black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prstClr val="black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lang="en-US" sz="1400" dirty="0">
              <a:latin typeface="Calibri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1400" dirty="0"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3" name="Picture 2" descr="IP66-Group-Aligned_bw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432" y="1893455"/>
            <a:ext cx="4174653" cy="283440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74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400" b="1" dirty="0"/>
              <a:t>DC DRIVES </a:t>
            </a:r>
            <a:r>
              <a:rPr lang="mr-IN" sz="1400" b="1" dirty="0"/>
              <a:t>–</a:t>
            </a:r>
            <a:r>
              <a:rPr lang="en-US" sz="1400" b="1" dirty="0"/>
              <a:t> REGEN &amp; NON-REGEN</a:t>
            </a:r>
            <a:endParaRPr sz="1400" dirty="0"/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1-phase OEM drives up to 2 HP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1-phase systems drives up to 10 HP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digital systems drives up to 2000+ HP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analog drives up to 150 HP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digital separate SCR stack controllers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12 pulse SCR stack controllers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slip ring motor controllers to 2000 HP</a:t>
            </a:r>
          </a:p>
          <a:p>
            <a:pPr marL="0" indent="0">
              <a:buClrTx/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4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DC DRIVES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 Phase,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regen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&amp; non-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regen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to 10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regen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&amp; non-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regen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to 2000+HP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3-Phase 12 pulse drives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Linear amplifier servos up to 12 amps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Separate Stack Controllers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Slip ring motor controllers to 2000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Annealer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Controllers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Field Regulators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0"/>
            <a:ext cx="1367676" cy="720726"/>
          </a:xfrm>
          <a:prstGeom prst="rect">
            <a:avLst/>
          </a:prstGeom>
        </p:spPr>
      </p:pic>
      <p:pic>
        <p:nvPicPr>
          <p:cNvPr id="2" name="Picture 1" descr="PLX15_wbubbles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816" y="1120557"/>
            <a:ext cx="2944964" cy="3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K-SERIES, OEM DC DRIVES </a:t>
            </a:r>
            <a:r>
              <a:rPr lang="mr-IN" sz="1400" b="1" dirty="0"/>
              <a:t>–</a:t>
            </a:r>
            <a:r>
              <a:rPr lang="en-US" sz="1400" b="1" dirty="0"/>
              <a:t> REGEN &amp; NON-REGEN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Up to 2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DIN mounting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Plug in terminals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Arm volts 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f/b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Isolated versions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115/230 VAC selectable for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90/180VDC arm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Adjustable ramps, max/min speed,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IR comp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Fields up to 1 amp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Volume discounts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0"/>
            <a:ext cx="1367676" cy="720726"/>
          </a:xfrm>
          <a:prstGeom prst="rect">
            <a:avLst/>
          </a:prstGeom>
        </p:spPr>
      </p:pic>
      <p:pic>
        <p:nvPicPr>
          <p:cNvPr id="2" name="Picture 1" descr="K340-680-1220XRi grou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057" y="1645227"/>
            <a:ext cx="4859398" cy="291563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45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DC DRIVES </a:t>
            </a:r>
            <a:r>
              <a:rPr lang="mr-IN" sz="1400" b="1" dirty="0"/>
              <a:t>–</a:t>
            </a:r>
            <a:r>
              <a:rPr lang="en-US" sz="1400" b="1" dirty="0"/>
              <a:t> 1-PHASE SYSTEMS DRIVES</a:t>
            </a:r>
            <a:br>
              <a:rPr lang="en-US" sz="1400" b="1" dirty="0"/>
            </a:br>
            <a:r>
              <a:rPr lang="en-US" sz="1400" b="1" dirty="0"/>
              <a:t>Regen up to 36A, non-regen up to 48A</a:t>
            </a:r>
          </a:p>
          <a:p>
            <a:pPr>
              <a:spcBef>
                <a:spcPts val="800"/>
              </a:spcBef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115/230 VAC selectable for 90/180VDC arm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230/460 VAC selectable for 180/360VDC arm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Adjustable ramps, max/min speed, IR comp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European voltage versions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09"/>
            <a:ext cx="1367676" cy="720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44723" y="3056713"/>
            <a:ext cx="2109583" cy="158794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2120" y="3277950"/>
            <a:ext cx="2569604" cy="13790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01386" y="3056714"/>
            <a:ext cx="2233677" cy="158794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89930" y="1312268"/>
            <a:ext cx="2512848" cy="16630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123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PLX SERIES DC DRIVES </a:t>
            </a:r>
            <a:r>
              <a:rPr lang="mr-IN" sz="1400" b="1" dirty="0"/>
              <a:t>–</a:t>
            </a:r>
            <a:r>
              <a:rPr lang="en-US" sz="1400" b="1" dirty="0"/>
              <a:t> 3-PHASE DIGITAL DRIVES TO 2000+ 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Compact packages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8.5” x 11” thru 75HP!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performance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AVF/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/encoder f/b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Auto field controller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Ethernet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graphical tools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Extensive, flexible i/o</a:t>
            </a:r>
          </a:p>
          <a:p>
            <a:pPr>
              <a:buClr>
                <a:schemeClr val="tx1"/>
              </a:buClr>
              <a:buSzPct val="100000"/>
            </a:pP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version with fuses, contactor, etc.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International ratings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Many fieldbus options available</a:t>
            </a:r>
          </a:p>
          <a:p>
            <a:endParaRPr lang="en-US" sz="1400" dirty="0"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3" name="Picture 2" descr="PLX-Group_bb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955" y="1138119"/>
            <a:ext cx="4860636" cy="35025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87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967564"/>
            <a:ext cx="7574400" cy="3979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b="1" dirty="0">
                <a:solidFill>
                  <a:srgbClr val="FF4438"/>
                </a:solidFill>
              </a:rPr>
              <a:t> </a:t>
            </a:r>
            <a:r>
              <a:rPr lang="en-US" sz="1400" b="1" dirty="0"/>
              <a:t>Distributed Control Technology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System integration without PLC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Cost effective in systems of any size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Peer-to-peer Ethernet networking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Internet accessible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Graphical function block tools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Onboard data storage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Powerful system navigation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savvyPanel</a:t>
            </a:r>
            <a:r>
              <a:rPr lang="en-US" sz="1300" dirty="0">
                <a:latin typeface="Calibri" charset="0"/>
              </a:rPr>
              <a:t> touch screens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Wi-Fi roaming with iPad, iPhone, etc.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Easy links to most drives, PLCs, etc.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Supports enterprise integration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r>
              <a:rPr lang="en-US" sz="1300" dirty="0">
                <a:latin typeface="Calibri" charset="0"/>
              </a:rPr>
              <a:t> intuitive signal flow tools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300" dirty="0">
                <a:latin typeface="Calibri" charset="0"/>
              </a:rPr>
              <a:t>Online training and field support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5740" y="1299178"/>
            <a:ext cx="3998842" cy="33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64887" y="969995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2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2400" b="1" dirty="0">
                <a:solidFill>
                  <a:srgbClr val="FF4438"/>
                </a:solidFill>
              </a:rPr>
              <a:t> </a:t>
            </a:r>
            <a:r>
              <a:rPr lang="en-US" sz="2400" b="1" dirty="0"/>
              <a:t>Automation Technology</a:t>
            </a:r>
            <a:endParaRPr lang="en-US" sz="2400" dirty="0"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96921" y="1603190"/>
            <a:ext cx="3762428" cy="31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0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45203" y="1259722"/>
            <a:ext cx="3943929" cy="2285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AGENDA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Corporate Background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AC &amp; DC Drives &amp; Motors overview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automation technology overview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Global view with a local focus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7049"/>
            <a:ext cx="1367676" cy="72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68" y="3048000"/>
            <a:ext cx="3763818" cy="188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2908" y="1301999"/>
            <a:ext cx="3943929" cy="33276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64887" y="969995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2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2400" b="1" dirty="0">
                <a:solidFill>
                  <a:srgbClr val="FF4438"/>
                </a:solidFill>
              </a:rPr>
              <a:t> </a:t>
            </a:r>
            <a:r>
              <a:rPr lang="en-US" sz="2400" b="1" dirty="0"/>
              <a:t>product overview</a:t>
            </a:r>
            <a:endParaRPr lang="en-US" sz="2400" dirty="0"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86" y="1363674"/>
            <a:ext cx="1091258" cy="19148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597" y="3582549"/>
            <a:ext cx="955298" cy="112607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 descr="savvy_monitor-view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22" y="1608720"/>
            <a:ext cx="1800850" cy="142475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74553" y="1679864"/>
            <a:ext cx="2944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br>
              <a:rPr lang="en-US" dirty="0"/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DIN mount controllers with flexible analog, logic &amp; encoder I/O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 points of high resolution I/O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08340" y="3560900"/>
            <a:ext cx="29440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speedy</a:t>
            </a:r>
            <a:br>
              <a:rPr lang="en-US" i="1" dirty="0">
                <a:solidFill>
                  <a:srgbClr val="FF0000"/>
                </a:solidFill>
                <a:latin typeface="HandelSansEFCEOP-BoldObl" panose="02000000000000000000" pitchFamily="2" charset="0"/>
                <a:cs typeface="HandelSansCEEF-BoldOblique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Miniature drive interface controllers with gateway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ModbusTCP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/IP,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EIP/PCCC, etc.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25672" y="1679864"/>
            <a:ext cx="29440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br>
              <a:rPr lang="en-US" dirty="0"/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Smart, intuitive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graphical tools for device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programming, system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&amp; monitoring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4016" y="3560901"/>
            <a:ext cx="2944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savvyPanel</a:t>
            </a:r>
            <a:br>
              <a:rPr lang="en-US" i="1" dirty="0">
                <a:solidFill>
                  <a:srgbClr val="FF0000"/>
                </a:solidFill>
                <a:latin typeface="HandelSansEFCEOP-BoldObl" panose="02000000000000000000" pitchFamily="2" charset="0"/>
                <a:cs typeface="HandelSansCEEF-BoldOblique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Smart, touch screen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operator station technology</a:t>
            </a:r>
          </a:p>
          <a:p>
            <a:endParaRPr lang="en-US" dirty="0"/>
          </a:p>
        </p:txBody>
      </p:sp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9A3D82E0-9692-B443-E2CF-AB05E64528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84" y="3338686"/>
            <a:ext cx="1763132" cy="1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w240_smarty4_facing.ps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065" y="3906479"/>
            <a:ext cx="2295148" cy="1010237"/>
          </a:xfrm>
          <a:prstGeom prst="rect">
            <a:avLst/>
          </a:prstGeom>
        </p:spPr>
      </p:pic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03101" y="1006279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 universal automation controllers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b="1" i="1" dirty="0">
                <a:latin typeface="Calibri"/>
              </a:rPr>
              <a:t>PLC, Motion Controller, and Process Controller . . . all in one!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Calibri"/>
              </a:rPr>
              <a:t> </a:t>
            </a:r>
            <a:r>
              <a:rPr lang="en-US" sz="1400" dirty="0">
                <a:latin typeface="Calibri"/>
              </a:rPr>
              <a:t>distributed control over Ethernet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Direct field wiring for easier, quicker, cost-saving installation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Homogeneous integration for drives, HMIs, remote I/O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r>
              <a:rPr lang="en-US" sz="1400" dirty="0">
                <a:latin typeface="Calibri"/>
              </a:rPr>
              <a:t> system design tools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Right for the </a:t>
            </a:r>
            <a:r>
              <a:rPr lang="en-US" sz="1400" dirty="0" err="1">
                <a:latin typeface="Calibri"/>
              </a:rPr>
              <a:t>IIoT</a:t>
            </a:r>
            <a:r>
              <a:rPr lang="en-US" sz="1400" dirty="0">
                <a:latin typeface="Calibri"/>
              </a:rPr>
              <a:t> future 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Easy, intuitive, affordable, expandable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For systems of any size or complexity </a:t>
            </a:r>
            <a:endParaRPr lang="en-US" sz="1400" dirty="0">
              <a:latin typeface="Calibri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Designed and assembled with innovation in the USA</a:t>
            </a:r>
          </a:p>
          <a:p>
            <a:pPr>
              <a:buClr>
                <a:schemeClr val="tx1"/>
              </a:buClr>
              <a:buSzPct val="100000"/>
            </a:pPr>
            <a:endParaRPr sz="1400" dirty="0"/>
          </a:p>
        </p:txBody>
      </p:sp>
      <p:pic>
        <p:nvPicPr>
          <p:cNvPr id="8" name="Picture 7" descr="dw240_smarty1_facing.ps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466" y="1000032"/>
            <a:ext cx="1226946" cy="1029397"/>
          </a:xfrm>
          <a:prstGeom prst="rect">
            <a:avLst/>
          </a:prstGeom>
        </p:spPr>
      </p:pic>
      <p:pic>
        <p:nvPicPr>
          <p:cNvPr id="11" name="Picture 10" descr="dw240_smarty2_facing.ps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501" y="1977405"/>
            <a:ext cx="1088428" cy="855682"/>
          </a:xfrm>
          <a:prstGeom prst="rect">
            <a:avLst/>
          </a:prstGeom>
        </p:spPr>
      </p:pic>
      <p:pic>
        <p:nvPicPr>
          <p:cNvPr id="12" name="Picture 11" descr="dw240_smarty3_facing.ps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630" y="2887512"/>
            <a:ext cx="1607583" cy="9859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46645" y="1330523"/>
            <a:ext cx="9308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</a:rPr>
              <a:t>smarty</a:t>
            </a:r>
            <a:r>
              <a:rPr lang="en-US" baseline="30000" dirty="0">
                <a:solidFill>
                  <a:srgbClr val="FF4438"/>
                </a:solidFill>
                <a:latin typeface="HandelSansEFCEOP-BoldObl" panose="02000000000000000000" pitchFamily="2" charset="0"/>
              </a:rPr>
              <a:t>1</a:t>
            </a:r>
            <a:endParaRPr lang="en-US" baseline="30000" dirty="0">
              <a:solidFill>
                <a:srgbClr val="FF4438"/>
              </a:solidFill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6645" y="2255809"/>
            <a:ext cx="930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63774" y="3253666"/>
            <a:ext cx="930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6209" y="4360664"/>
            <a:ext cx="930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36F08-3E5C-2C99-A27F-D4152F494A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319" y="2823238"/>
            <a:ext cx="828417" cy="14536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DC190-7BE8-319E-2ED5-4B6A9D5AA30E}"/>
              </a:ext>
            </a:extLst>
          </p:cNvPr>
          <p:cNvSpPr txBox="1"/>
          <p:nvPr/>
        </p:nvSpPr>
        <p:spPr>
          <a:xfrm>
            <a:off x="5223100" y="2551936"/>
            <a:ext cx="9308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4438"/>
                </a:solidFill>
                <a:latin typeface="HandelSansEFCEOP-BoldObl" panose="02000000000000000000" pitchFamily="2" charset="0"/>
              </a:rPr>
              <a:t>smarty</a:t>
            </a:r>
            <a:r>
              <a:rPr lang="en-US" baseline="30000" dirty="0">
                <a:solidFill>
                  <a:srgbClr val="FF4438"/>
                </a:solidFill>
                <a:latin typeface="HandelSansEFCEOP-BoldObl" panose="02000000000000000000" pitchFamily="2" charset="0"/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80571-D184-F4C3-BC42-E5C732778A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B49BD2E-4EEF-413B-6BC6-D241E7950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36172F2C-36F6-1BE8-31FC-A33908CEC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5A15D3EB-0E47-895D-BCAF-CA56AC1B2C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4887" y="871020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sz="2400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7</a:t>
            </a: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 dw250</a:t>
            </a:r>
            <a:endParaRPr lang="en-US" sz="2400" dirty="0">
              <a:solidFill>
                <a:srgbClr val="FF4438"/>
              </a:solidFill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67180E-95AD-DAFF-85B7-78BCA88A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9291E9-4FC5-CB6D-C5B7-EDDA60F8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6567" y="1417189"/>
            <a:ext cx="1737619" cy="30490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14D47-348F-E223-ECC4-FD642CFE3292}"/>
              </a:ext>
            </a:extLst>
          </p:cNvPr>
          <p:cNvSpPr txBox="1"/>
          <p:nvPr/>
        </p:nvSpPr>
        <p:spPr>
          <a:xfrm>
            <a:off x="2910354" y="1417189"/>
            <a:ext cx="5437079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8, Analog Inputs: ±11V (16 bits) analog in, or 5/24 VDC digital in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8, Analog Outputs: ±10.5VDC, 10mA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8, Digital Inputs: 50VDC max, 8VDC threshold, 3V hysteresis, 1kHz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8, Digital Inputs: 24VDC, up to 300mA shared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6, Fast I/O: digital inputs (100Khz) or stepper/digital out (500Khz)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1, Fast timing/stepper/frequency output: 30 VDC 100Khz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2, Encoder inputs: Quadrature A/B (or 1, ABZ), 5/24V, 1Mhz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client port (RS485) server optional) 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ModbusTCP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/IP client and server (Ethernet) 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EthernetIP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/PCCC (Ethernet) 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Accelerometer, barometer, thermometer, hygrometer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Advanced Process Control Library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Winder &amp; Web Tension Control Library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Advanced Math Library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savvyPanel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touch screen controller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Solar Position Library</a:t>
            </a:r>
          </a:p>
          <a:p>
            <a:pPr marL="342900" indent="-342900"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Advanced Motion Library</a:t>
            </a:r>
          </a:p>
        </p:txBody>
      </p:sp>
    </p:spTree>
    <p:extLst>
      <p:ext uri="{BB962C8B-B14F-4D97-AF65-F5344CB8AC3E}">
        <p14:creationId xmlns:p14="http://schemas.microsoft.com/office/powerpoint/2010/main" val="1808345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60B525AC-CEE1-FFF0-6ABE-C08CFA60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B7C263F7-D8A5-47A4-C345-41BC86B03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E2E2B661-68DF-3F06-19E9-8C914C1A27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5525" y="1106690"/>
            <a:ext cx="3741765" cy="462873"/>
          </a:xfrm>
          <a:prstGeom prst="rect">
            <a:avLst/>
          </a:prstGeom>
        </p:spPr>
        <p:txBody>
          <a:bodyPr spcFirstLastPara="1" wrap="square" lIns="91440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sz="1400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7</a:t>
            </a: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-XD: Extended Digital I/O</a:t>
            </a:r>
            <a:endParaRPr lang="en-US" sz="1400" dirty="0">
              <a:solidFill>
                <a:srgbClr val="FF4438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122C6-D22D-9712-346B-EBC78B5D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154C69-29F3-76FA-65D6-DB0DB0A6D2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31" y="1241854"/>
            <a:ext cx="759429" cy="123100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C2565-4766-5DE5-1BC9-D69E43BA73E6}"/>
              </a:ext>
            </a:extLst>
          </p:cNvPr>
          <p:cNvSpPr txBox="1"/>
          <p:nvPr/>
        </p:nvSpPr>
        <p:spPr>
          <a:xfrm>
            <a:off x="1260666" y="1501459"/>
            <a:ext cx="282585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Model: </a:t>
            </a:r>
            <a:r>
              <a:rPr lang="en-US" sz="10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dw250-DM-XDPD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All of the </a:t>
            </a:r>
            <a:r>
              <a:rPr lang="en-US" sz="1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smarty</a:t>
            </a:r>
            <a:r>
              <a:rPr lang="en-US" sz="1000" baseline="30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7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features plus:</a:t>
            </a:r>
            <a:endParaRPr lang="en-US" sz="1000" dirty="0">
              <a:solidFill>
                <a:srgbClr val="FF4438"/>
              </a:solidFill>
              <a:latin typeface="HandelSansEFCEOP-BoldObl" panose="02000000000000000000" pitchFamily="2" charset="0"/>
              <a:cs typeface="Calibri" panose="020F0502020204030204" pitchFamily="34" charset="0"/>
            </a:endParaRP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16, 5-24VDC Digital Inputs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16, 24VDC Digital Outputs also configurable as Digital Inputs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All I/O have common 0V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1.0” x 3.5” x 4.8” (27x90x121 mm)</a:t>
            </a:r>
          </a:p>
        </p:txBody>
      </p:sp>
      <p:sp>
        <p:nvSpPr>
          <p:cNvPr id="3" name="Shape 111">
            <a:extLst>
              <a:ext uri="{FF2B5EF4-FFF2-40B4-BE49-F238E27FC236}">
                <a16:creationId xmlns:a16="http://schemas.microsoft.com/office/drawing/2014/main" id="{1B83EF5C-314E-7846-6CD6-F957E5911C7C}"/>
              </a:ext>
            </a:extLst>
          </p:cNvPr>
          <p:cNvSpPr txBox="1">
            <a:spLocks/>
          </p:cNvSpPr>
          <p:nvPr/>
        </p:nvSpPr>
        <p:spPr>
          <a:xfrm>
            <a:off x="5262406" y="1108266"/>
            <a:ext cx="3741765" cy="46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tx1"/>
              </a:buClr>
              <a:buSzPct val="100000"/>
              <a:buFont typeface="Roboto"/>
              <a:buNone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sz="1400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7</a:t>
            </a: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-RL: Extended Relay I/O</a:t>
            </a:r>
            <a:endParaRPr lang="en-US" sz="1400" dirty="0">
              <a:solidFill>
                <a:srgbClr val="FF4438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AB0BD-FAB2-5099-2C9D-521D553950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614" y="1241855"/>
            <a:ext cx="789146" cy="11619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1F9F7-01F2-2D6D-62B8-D2EF971D605E}"/>
              </a:ext>
            </a:extLst>
          </p:cNvPr>
          <p:cNvSpPr txBox="1"/>
          <p:nvPr/>
        </p:nvSpPr>
        <p:spPr>
          <a:xfrm>
            <a:off x="5725825" y="1503035"/>
            <a:ext cx="29326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Model: </a:t>
            </a:r>
            <a:r>
              <a:rPr lang="en-US" sz="105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dw250-DM-RLPD</a:t>
            </a:r>
          </a:p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All of the </a:t>
            </a:r>
            <a:r>
              <a:rPr lang="en-US" sz="105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smarty</a:t>
            </a:r>
            <a:r>
              <a:rPr lang="en-US" sz="1050" baseline="30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7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features plus: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2, Form C (Changeover) contacts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2, Form A (single contact, normally open)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For use with common power supply lines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1.4” x 3.5” x 4.8” (36x90x121 mm)</a:t>
            </a:r>
          </a:p>
        </p:txBody>
      </p:sp>
      <p:sp>
        <p:nvSpPr>
          <p:cNvPr id="7" name="Shape 111">
            <a:extLst>
              <a:ext uri="{FF2B5EF4-FFF2-40B4-BE49-F238E27FC236}">
                <a16:creationId xmlns:a16="http://schemas.microsoft.com/office/drawing/2014/main" id="{7BFF27C8-A851-F9D2-6BF9-746508566690}"/>
              </a:ext>
            </a:extLst>
          </p:cNvPr>
          <p:cNvSpPr txBox="1">
            <a:spLocks/>
          </p:cNvSpPr>
          <p:nvPr/>
        </p:nvSpPr>
        <p:spPr>
          <a:xfrm>
            <a:off x="2773730" y="3097318"/>
            <a:ext cx="4126692" cy="46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chemeClr val="tx1"/>
              </a:buClr>
              <a:buSzPct val="100000"/>
              <a:buFont typeface="Roboto"/>
              <a:buNone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sz="1400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7</a:t>
            </a: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-HV: Extended High Voltage Digital I/O</a:t>
            </a:r>
            <a:endParaRPr lang="en-US" sz="1400" dirty="0">
              <a:solidFill>
                <a:srgbClr val="FF4438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52CDF-1708-5FF5-A473-B71DAB37AC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021" y="3207392"/>
            <a:ext cx="740220" cy="109559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06487-BB7E-E16B-1A01-EC2725DA161A}"/>
              </a:ext>
            </a:extLst>
          </p:cNvPr>
          <p:cNvSpPr txBox="1"/>
          <p:nvPr/>
        </p:nvSpPr>
        <p:spPr>
          <a:xfrm>
            <a:off x="2860082" y="3492087"/>
            <a:ext cx="29421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Model: </a:t>
            </a:r>
            <a:r>
              <a:rPr lang="en-US" sz="105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dw250-DM-HVPD</a:t>
            </a:r>
            <a:br>
              <a:rPr lang="en-US" sz="105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</a:b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All of the </a:t>
            </a:r>
            <a:r>
              <a:rPr lang="en-US" sz="105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smarty</a:t>
            </a:r>
            <a:r>
              <a:rPr lang="en-US" sz="1050" baseline="30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7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features plus:</a:t>
            </a:r>
            <a:endParaRPr lang="en-US" sz="1050" dirty="0">
              <a:solidFill>
                <a:srgbClr val="FF44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10, 120/240VAC Digital Inputs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6, 120/240VAC Digital Outputs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For use with common power supply lines</a:t>
            </a:r>
          </a:p>
          <a:p>
            <a:pPr marL="285750" lvl="8" indent="-285750">
              <a:buSzPct val="100000"/>
              <a:buFont typeface="Times Roman"/>
              <a:buChar char="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1.3” x 3.5” x 4.8” (33x90x121 mm)</a:t>
            </a:r>
          </a:p>
        </p:txBody>
      </p:sp>
    </p:spTree>
    <p:extLst>
      <p:ext uri="{BB962C8B-B14F-4D97-AF65-F5344CB8AC3E}">
        <p14:creationId xmlns:p14="http://schemas.microsoft.com/office/powerpoint/2010/main" val="2828865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4873634-5FE4-FE9D-B568-ED3891B52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575A3A36-A54C-22FE-2150-F6371EF095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3F782DC7-3A41-1376-9E85-7E9351A92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4887" y="871020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smarty</a:t>
            </a:r>
            <a:r>
              <a:rPr lang="en-US" sz="2400" baseline="300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7</a:t>
            </a: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-XA: Extended Precision Analog Inputs</a:t>
            </a:r>
            <a:endParaRPr lang="en-US" sz="2400" dirty="0">
              <a:solidFill>
                <a:srgbClr val="FF4438"/>
              </a:solidFill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27572-F250-5E34-4BEA-BD8820C6C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4C1A9-F1DF-65DA-F3A1-6FE7763AD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17" y="1775949"/>
            <a:ext cx="1574572" cy="271663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CE1E0-51CE-EA09-B579-25D8695CAF47}"/>
              </a:ext>
            </a:extLst>
          </p:cNvPr>
          <p:cNvSpPr txBox="1"/>
          <p:nvPr/>
        </p:nvSpPr>
        <p:spPr>
          <a:xfrm>
            <a:off x="2274045" y="2110062"/>
            <a:ext cx="648345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en-US" sz="1300" dirty="0">
                <a:latin typeface="HandelSansEFCEOP-BoldObl" panose="02000000000000000000" pitchFamily="2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dw250-DM-XAPD</a:t>
            </a:r>
          </a:p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Four precision analog inputs, each isolated from each other and the controller. Along with all of the </a:t>
            </a:r>
            <a:r>
              <a:rPr lang="en-US" sz="12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smarty</a:t>
            </a:r>
            <a:r>
              <a:rPr lang="en-US" sz="1200" baseline="30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7</a:t>
            </a:r>
            <a:r>
              <a:rPr lang="en-US" baseline="30000" dirty="0">
                <a:solidFill>
                  <a:srgbClr val="FF0000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features, each channel is individually configurable for: 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Thermocouple (most common types supported) with cold junction compensation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RTD temperature sensor (2, 3, &amp; 4 wire) 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Strain gauge loadcell (Wheatstone bridge type) 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Semiconductor tension transducer, full bridge &amp; half bridge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mV sensing with ranges from 10mV to 2000mV</a:t>
            </a:r>
          </a:p>
          <a:p>
            <a:pPr marL="285750" indent="-285750">
              <a:buSzPct val="140000"/>
              <a:buFont typeface="Helvetica" pitchFamily="2" charset="0"/>
              <a:buChar char="‣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Compact package only 1.0” x 3.5” x 4.8” (27x90x121 mm) </a:t>
            </a:r>
          </a:p>
        </p:txBody>
      </p:sp>
    </p:spTree>
    <p:extLst>
      <p:ext uri="{BB962C8B-B14F-4D97-AF65-F5344CB8AC3E}">
        <p14:creationId xmlns:p14="http://schemas.microsoft.com/office/powerpoint/2010/main" val="3856906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2B8691B-F0E7-B5A9-08B4-D4779AD9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53B4382B-0073-FA98-D3D7-E2EE0EEE0C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1139C76F-D391-09CD-43EE-36442FBBA7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4887" y="871020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speedy dw270</a:t>
            </a:r>
            <a:endParaRPr lang="en-US" sz="2400" dirty="0">
              <a:solidFill>
                <a:srgbClr val="FF4438"/>
              </a:solidFill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7733B-8201-B2EE-CBE0-7CEB68B1B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E6702-B6D2-88E5-A3D9-40A573C981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13" y="1620120"/>
            <a:ext cx="2428134" cy="286221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AB4DC3-E931-EA6D-93CE-B9F11A7EDDDF}"/>
              </a:ext>
            </a:extLst>
          </p:cNvPr>
          <p:cNvSpPr txBox="1"/>
          <p:nvPr/>
        </p:nvSpPr>
        <p:spPr>
          <a:xfrm>
            <a:off x="3460092" y="1876979"/>
            <a:ext cx="52791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dw270-DM-S7MT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Standard Features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drive.web</a:t>
            </a: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distributed process control</a:t>
            </a:r>
            <a:endParaRPr lang="en-US" sz="1300" dirty="0">
              <a:solidFill>
                <a:srgbClr val="FF4438"/>
              </a:solidFill>
              <a:latin typeface="HandelSansEFCEOP-BoldObl" panose="02000000000000000000" pitchFamily="2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10/100Base-T(X) Ethernet.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Update firmware with savvy software. 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Ultra-compact, may be permanently bonded inside equipment. 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High-speed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CANopen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up to 1Mb/s. 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on EIA485 up to 500kb/s. 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Basic Control function block library</a:t>
            </a:r>
          </a:p>
          <a:p>
            <a:pPr marL="285750" indent="-285750">
              <a:buClr>
                <a:schemeClr val="tx1"/>
              </a:buClr>
              <a:buSzPct val="100000"/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Compact package only 0.91” x 0.89” x 2.42” (23x22.5x61.5 mm)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51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951D8511-6869-0C09-8961-B1D542BF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DE93ADC0-B74E-7EE5-D05E-4F479576F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94A007DE-DA00-A32F-C43D-FCED6F7A1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4887" y="871020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en-US" sz="2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savvyPanel</a:t>
            </a:r>
            <a:r>
              <a:rPr lang="en-US" sz="2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 Touch dw260</a:t>
            </a:r>
            <a:endParaRPr lang="en-US" sz="2400" dirty="0">
              <a:solidFill>
                <a:srgbClr val="FF4438"/>
              </a:solidFill>
              <a:latin typeface="Arial" charset="0"/>
              <a:cs typeface="Arial" charset="0"/>
            </a:endParaRPr>
          </a:p>
          <a:p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EBA8F-1488-B54D-4B0A-6129C6702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69764-F3A6-922A-6413-0504BA67C6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79" y="1764096"/>
            <a:ext cx="3324397" cy="243884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54DD0-D00B-47A7-9839-9D6ACFFE95FA}"/>
              </a:ext>
            </a:extLst>
          </p:cNvPr>
          <p:cNvSpPr txBox="1"/>
          <p:nvPr/>
        </p:nvSpPr>
        <p:spPr>
          <a:xfrm>
            <a:off x="3460376" y="2110062"/>
            <a:ext cx="52971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Model: </a:t>
            </a: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dw260-070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Standard Features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drive.web</a:t>
            </a:r>
            <a:r>
              <a:rPr lang="en-US" sz="13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distributed process control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10/100Base-T(X) Ethernet.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Update firmware with savvy software. 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Ultra-compact, may be permanently bonded inside equipment. 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High-speed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CANopen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up to 1Mb/s. 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on EIA485 up to 500kb/s. 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Basic Control function block library</a:t>
            </a:r>
          </a:p>
          <a:p>
            <a:pPr marL="285750" indent="-285750">
              <a:buClr>
                <a:schemeClr val="tx1"/>
              </a:buClr>
              <a:buFont typeface="Times Roman"/>
              <a:buChar char="▸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Compact package only 0.91” x 0.89” x 2.42” (23x22.5x61.5 mm) </a:t>
            </a:r>
          </a:p>
        </p:txBody>
      </p:sp>
    </p:spTree>
    <p:extLst>
      <p:ext uri="{BB962C8B-B14F-4D97-AF65-F5344CB8AC3E}">
        <p14:creationId xmlns:p14="http://schemas.microsoft.com/office/powerpoint/2010/main" val="3789042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FBL_O_PID-F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318" y="1764705"/>
            <a:ext cx="3951094" cy="2004887"/>
          </a:xfrm>
          <a:prstGeom prst="rect">
            <a:avLst/>
          </a:prstGeom>
        </p:spPr>
      </p:pic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b="1" dirty="0">
                <a:solidFill>
                  <a:srgbClr val="FF4438"/>
                </a:solidFill>
              </a:rPr>
              <a:t> </a:t>
            </a:r>
            <a:r>
              <a:rPr lang="en-US" sz="1400" b="1" dirty="0"/>
              <a:t>KEY GRAPHICAL FUNCTION BLOCKS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Arithmetic, logic, timers, comparators, switches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Presets, latches, filters, counters, state machine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Linear &amp; S-ramps, PIDs, profilers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Winder diameter, torque, taper calculation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ja-JP" altLang="en-US" sz="1400" dirty="0">
                <a:latin typeface="Calibri" charset="0"/>
                <a:cs typeface="Yu Gothic" charset="0"/>
              </a:rPr>
              <a:t>“</a:t>
            </a:r>
            <a:r>
              <a:rPr lang="en-US" altLang="ja-JP" sz="1400" dirty="0">
                <a:latin typeface="Calibri" charset="0"/>
                <a:cs typeface="Yu Gothic" charset="0"/>
              </a:rPr>
              <a:t>Electronic line shaft</a:t>
            </a:r>
            <a:r>
              <a:rPr lang="ja-JP" altLang="en-US" sz="1400" dirty="0">
                <a:latin typeface="Calibri" charset="0"/>
                <a:cs typeface="Yu Gothic" charset="0"/>
              </a:rPr>
              <a:t>”</a:t>
            </a:r>
            <a:r>
              <a:rPr lang="en-US" altLang="ja-JP" sz="1400" dirty="0">
                <a:latin typeface="Calibri" charset="0"/>
                <a:cs typeface="Yu Gothic" charset="0"/>
              </a:rPr>
              <a:t>, phase lock, speed lock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Encoder registration, indexing &amp; orientation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Sun position calc. for solar energy systems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Event driven email from devices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65419" y="288910"/>
            <a:ext cx="1367676" cy="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90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538957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b="1" dirty="0">
                <a:solidFill>
                  <a:srgbClr val="FF4438"/>
                </a:solidFill>
              </a:rPr>
              <a:t> </a:t>
            </a:r>
            <a:r>
              <a:rPr lang="en-US" sz="1400" b="1" dirty="0"/>
              <a:t>PROGRAMMING FEATURES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Drag &amp; drop connections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Page and level browse navigation controls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Drill down, jump, filter, search, pan, zoom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Hover text help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Contextual menus for get info, editing, naming, etc.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Instant links to the built in manual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Trend charts with data export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Docks for easy parameter organization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 descr="E3 SFD Graph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925" y="1465944"/>
            <a:ext cx="4145487" cy="31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b="1" dirty="0">
                <a:solidFill>
                  <a:srgbClr val="FF4438"/>
                </a:solidFill>
              </a:rPr>
              <a:t> </a:t>
            </a:r>
            <a:r>
              <a:rPr lang="en-US" sz="1400" b="1" dirty="0"/>
              <a:t>KEY FEATURES</a:t>
            </a:r>
            <a:endParaRPr sz="1400" dirty="0"/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Provides distributed control over Ethernet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Easy interface to most drives, MMIs, etc.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Easier, cheaper, faster than a PLC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Intuitive </a:t>
            </a: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signal flow programming tools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Entire system configuration stored in devices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Field upgradable firmware options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Multi-user tools with Internet access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All system devices accessible from one point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savvy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runs on Windows, macOS &amp; Linux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Powerful password protection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Event driven text/email from devices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09"/>
            <a:ext cx="1367676" cy="720726"/>
          </a:xfrm>
          <a:prstGeom prst="rect">
            <a:avLst/>
          </a:prstGeom>
        </p:spPr>
      </p:pic>
      <p:pic>
        <p:nvPicPr>
          <p:cNvPr id="2" name="Picture 1" descr="10372792_647224431997258_5194940701835106340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631" y="1448954"/>
            <a:ext cx="3684781" cy="29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100339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b="1" dirty="0">
                <a:latin typeface="Open Sans Regular"/>
                <a:cs typeface="Open Sans Regular"/>
              </a:rPr>
              <a:t>PRODUCTS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/>
              </a:rPr>
              <a:t>AC Drives 0.1 to 400 horsepower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DC Drives 0.1 to 2,000+ horsepower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Calibri" charset="0"/>
              </a:rPr>
              <a:t>  </a:t>
            </a:r>
            <a:r>
              <a:rPr lang="en-US" sz="1400" dirty="0">
                <a:latin typeface="Calibri" charset="0"/>
              </a:rPr>
              <a:t>automation technology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DC servo linear amplifier drives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AC &amp; DC motors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Engineered systems (</a:t>
            </a:r>
            <a:r>
              <a:rPr lang="en-US" sz="1400">
                <a:latin typeface="Calibri" charset="0"/>
              </a:rPr>
              <a:t>UL 508A)</a:t>
            </a:r>
            <a:endParaRPr lang="en-US" sz="1400" dirty="0">
              <a:latin typeface="Calibri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Worldwide sales &amp; service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6118"/>
            <a:ext cx="1367676" cy="72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2386" y="1153013"/>
            <a:ext cx="3815366" cy="36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HandelSansCEEF-BoldOblique"/>
              </a:rPr>
              <a:t>drive.web</a:t>
            </a:r>
            <a:r>
              <a:rPr lang="en-US" sz="1400" b="1" dirty="0">
                <a:solidFill>
                  <a:srgbClr val="FF4438"/>
                </a:solidFill>
              </a:rPr>
              <a:t> </a:t>
            </a:r>
            <a:r>
              <a:rPr lang="en-US" sz="1400" b="1" dirty="0"/>
              <a:t>KEY APPLICATIONS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Process lines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Steel &amp; paper mills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Plastic &amp; metal extrusion lines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Printing, coating, laminating, winding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Material handling, conveyors, hoists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Petro-chemical, pharmaceutical, flow control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charset="0"/>
              </a:rPr>
              <a:t>HVAC drive coordination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3" name="Picture 2" descr="PCC_machine_overview_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181" y="1616363"/>
            <a:ext cx="4572000" cy="3429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984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38178" y="1217807"/>
            <a:ext cx="7255427" cy="3652843"/>
            <a:chOff x="1835659" y="1269810"/>
            <a:chExt cx="7255427" cy="36528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5659" y="1269810"/>
              <a:ext cx="3285312" cy="17312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7268" y="1321954"/>
              <a:ext cx="3763818" cy="188190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729473" y="3168327"/>
              <a:ext cx="51955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THANK YOU!</a:t>
              </a:r>
              <a:br>
                <a:rPr lang="en-US" b="1" dirty="0"/>
              </a:br>
              <a:br>
                <a:rPr lang="en-US" b="1" dirty="0"/>
              </a:br>
              <a:r>
                <a:rPr lang="en-US" b="1" dirty="0"/>
                <a:t>40 Log Canoe Circle</a:t>
              </a:r>
            </a:p>
            <a:p>
              <a:pPr algn="ctr"/>
              <a:r>
                <a:rPr lang="en-US" b="1" dirty="0"/>
                <a:t>Stevensville, MD 21666</a:t>
              </a:r>
            </a:p>
            <a:p>
              <a:pPr algn="ctr"/>
              <a:r>
                <a:rPr lang="en-US" b="1" dirty="0"/>
                <a:t>(410) 604-3400</a:t>
              </a:r>
            </a:p>
            <a:p>
              <a:pPr algn="ctr"/>
              <a:endParaRPr lang="en-US" b="1" dirty="0"/>
            </a:p>
            <a:p>
              <a:pPr algn="ctr"/>
              <a:r>
                <a:rPr lang="en-US" b="1" dirty="0" err="1"/>
                <a:t>bardac.com</a:t>
              </a:r>
              <a:r>
                <a:rPr lang="en-US" b="1" dirty="0"/>
                <a:t> | </a:t>
              </a:r>
              <a:r>
                <a:rPr lang="en-US" b="1" dirty="0" err="1"/>
                <a:t>driveweb.com</a:t>
              </a:r>
              <a:r>
                <a:rPr lang="en-US" b="1" dirty="0"/>
                <a:t> | </a:t>
              </a:r>
              <a:r>
                <a:rPr lang="en-US" b="1" dirty="0" err="1"/>
                <a:t>Automationthings.com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50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BF802968-595D-1A52-7B9C-FB35DC4B6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>
            <a:extLst>
              <a:ext uri="{FF2B5EF4-FFF2-40B4-BE49-F238E27FC236}">
                <a16:creationId xmlns:a16="http://schemas.microsoft.com/office/drawing/2014/main" id="{DBE5F569-EA33-C030-C9AB-E7A1932551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4D21C187-6F82-B299-04A2-7709FD3704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019" y="1142475"/>
            <a:ext cx="4344456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b="1" dirty="0">
                <a:latin typeface="Open Sans Regular"/>
                <a:cs typeface="Open Sans Regular"/>
              </a:rPr>
              <a:t>Quick History</a:t>
            </a:r>
          </a:p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dirty="0">
                <a:latin typeface="Calibri"/>
              </a:rPr>
              <a:t>1992 – Founded in Reston Virginia with a primary focus on selling DC drives throughout North America formerly doing business as, Sprint Electric Corp. </a:t>
            </a:r>
          </a:p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dirty="0">
                <a:latin typeface="Calibri"/>
              </a:rPr>
              <a:t>1997 – Launched first AC drives</a:t>
            </a:r>
          </a:p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dirty="0">
                <a:latin typeface="Calibri"/>
              </a:rPr>
              <a:t>1998 – Relocated to Stevensville, MD where the factory headquarters is still located today. </a:t>
            </a:r>
          </a:p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dirty="0">
                <a:latin typeface="Calibri"/>
              </a:rPr>
              <a:t>1999 – Began selling AC flux vector drives. </a:t>
            </a:r>
          </a:p>
          <a:p>
            <a:pPr marL="63500" indent="0">
              <a:buClr>
                <a:schemeClr val="tx1"/>
              </a:buClr>
              <a:buSzPct val="100000"/>
              <a:buNone/>
            </a:pPr>
            <a:r>
              <a:rPr lang="en-US" sz="1400" dirty="0">
                <a:latin typeface="Calibri"/>
              </a:rPr>
              <a:t>2002 – The first </a:t>
            </a: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</a:rPr>
              <a:t>drive.web</a:t>
            </a:r>
            <a:r>
              <a:rPr lang="en-US" sz="1400" dirty="0">
                <a:latin typeface="Calibri"/>
              </a:rPr>
              <a:t> internet accessible distributed control product is launched. </a:t>
            </a:r>
            <a:endParaRPr lang="en-US" sz="1400" dirty="0">
              <a:latin typeface="Calibr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2B17A5-5B8E-3EB7-7594-21D4197C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6118"/>
            <a:ext cx="1367676" cy="720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E9C533-EC94-FBA6-3BA6-8C2FCAF1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35475" y="1193460"/>
            <a:ext cx="4445000" cy="34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5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400" b="1" dirty="0"/>
              <a:t>AC DRIVES</a:t>
            </a:r>
            <a:endParaRPr sz="1400" dirty="0"/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Closed loop vector drives up to 400 HP (230 &amp; 460V)</a:t>
            </a:r>
          </a:p>
          <a:p>
            <a:pPr>
              <a:buClrTx/>
              <a:buSzPct val="100000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Sensorless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vector drives up to 400 HP (230 &amp; 460V)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600VAC drives up to 150 HP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HVAC &amp; pump drives up to 400 HP (230 &amp; 460V)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Industrial general purpose VFDs up to 50 HP</a:t>
            </a:r>
          </a:p>
          <a:p>
            <a:pPr marL="63500" indent="0">
              <a:buClrTx/>
              <a:buSzPct val="100000"/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115/230/460 Volts, all purpose features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 Phase Motor VFDs up to 1.5 HP (115 &amp; 230V)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NEMA 12 drives up to 400 HP – CLV, HVAC, SV, GP, SP</a:t>
            </a:r>
          </a:p>
          <a:p>
            <a:pPr>
              <a:buClrTx/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NEMA 4X drives up to 30 HP – CLV, SV, HVAC, GP, SP</a:t>
            </a:r>
          </a:p>
          <a:p>
            <a:pPr marL="0" indent="0">
              <a:buClrTx/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AC DRIVES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Closed &amp; open loop vector drives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Systems drives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General purpose VFDs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NEMA 12 &amp; NEMA 4X drives</a:t>
            </a: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 descr="E3-GROUP_bb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582" y="1811432"/>
            <a:ext cx="6146204" cy="28760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89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AC DRIVE FAMILY FEATURES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 frequency switching for quiet operation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Built in a DB switch in size 2 and up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serial port up to 115 kbps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Spin start, PI control, boost, trip memory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remote keypad &amp; display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ModbusTCP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/IP over Ethernet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peer-to-peer Ethernet networking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</a:t>
            </a: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programmable control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distributed i/o over Ethernet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35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P2 OPEN &amp; CLOSED LOOP VECTOR DRIVES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IP20, NEMA 4X, &amp; NEMA 12 enclosures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Ratings to 400HP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230/460/600 volts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Expandable systems features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DC bus sharing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savvy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graphical programming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encoder feedback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</a:t>
            </a: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Many fieldbus options available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2" name="Picture 1" descr="P2-Series_GroupShot_Sizes2-3-4-5-6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103" y="1065702"/>
            <a:ext cx="3913762" cy="37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 err="1">
                <a:latin typeface="HandelSansEFCEOP-BoldObl" panose="02000000000000000000" pitchFamily="2" charset="0"/>
                <a:cs typeface="HandelSansCEEF-BoldOblique"/>
              </a:rPr>
              <a:t>Bardac</a:t>
            </a:r>
            <a:r>
              <a:rPr lang="en-US" i="0" dirty="0">
                <a:latin typeface="HandelSansEFCEOP-BoldObl" panose="02000000000000000000" pitchFamily="2" charset="0"/>
                <a:cs typeface="HandelSansCEEF-BoldOblique"/>
              </a:rPr>
              <a:t> Drives &amp; Automation</a:t>
            </a:r>
            <a:endParaRPr i="0" dirty="0">
              <a:latin typeface="HandelSansEFCEOP-BoldObl" panose="02000000000000000000" pitchFamily="2" charset="0"/>
              <a:cs typeface="HandelSansCEEF-BoldOblique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101386" y="1065702"/>
            <a:ext cx="7574400" cy="366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b="1" dirty="0"/>
              <a:t>V3 HVAC, FAN, &amp; PUMP DRIVES</a:t>
            </a:r>
            <a:endParaRPr sz="1400" dirty="0"/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IP20, NEMA 4X, &amp; NEMA 12 enclosures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Ratings to 400HP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230/460/600 volts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Energy efficient &gt;98%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Low input harmonics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BACnet,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ModbusRTU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standard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savvy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graphical programming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HVAC &amp; pump functions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Optional </a:t>
            </a:r>
            <a:r>
              <a:rPr lang="en-US" sz="1400" dirty="0" err="1">
                <a:solidFill>
                  <a:srgbClr val="FF4438"/>
                </a:solidFill>
                <a:latin typeface="HandelSansEFCEOP-BoldObl" panose="02000000000000000000" pitchFamily="2" charset="0"/>
                <a:cs typeface="Calibri" panose="020F0502020204030204" pitchFamily="34" charset="0"/>
              </a:rPr>
              <a:t>drive.web</a:t>
            </a:r>
            <a:r>
              <a:rPr lang="en-US" sz="1400" dirty="0">
                <a:solidFill>
                  <a:srgbClr val="FF4438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  <a:p>
            <a:pPr>
              <a:buClr>
                <a:schemeClr val="tx1"/>
              </a:buClr>
              <a:buSzPct val="100000"/>
            </a:pPr>
            <a:endParaRPr lang="en-US" sz="1400" dirty="0">
              <a:latin typeface="Arial" charset="0"/>
              <a:cs typeface="Arial" charset="0"/>
            </a:endParaRPr>
          </a:p>
          <a:p>
            <a:pPr marL="0" indent="0">
              <a:buClr>
                <a:schemeClr val="tx1"/>
              </a:buClr>
              <a:buSzPct val="100000"/>
              <a:buFont typeface="Arial" charset="0"/>
              <a:buNone/>
            </a:pPr>
            <a:endParaRPr lang="en-US" sz="1400" dirty="0">
              <a:latin typeface="Calibri" charset="0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5419" y="288911"/>
            <a:ext cx="1367676" cy="720726"/>
          </a:xfrm>
          <a:prstGeom prst="rect">
            <a:avLst/>
          </a:prstGeom>
        </p:spPr>
      </p:pic>
      <p:pic>
        <p:nvPicPr>
          <p:cNvPr id="3" name="Picture 2" descr="V3-Series-GROUP-2D-3D-4N-5N-(Front-Curve)_bb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00" y="1554804"/>
            <a:ext cx="4734798" cy="30114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80747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90BCD9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7578</TotalTime>
  <Words>2020</Words>
  <Application>Microsoft Macintosh PowerPoint</Application>
  <PresentationFormat>On-screen Show (16:9)</PresentationFormat>
  <Paragraphs>375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Handel Gothic</vt:lpstr>
      <vt:lpstr>Arial</vt:lpstr>
      <vt:lpstr>HandelSansEFCEOP-BoldObl</vt:lpstr>
      <vt:lpstr>Helvetica</vt:lpstr>
      <vt:lpstr>Roboto</vt:lpstr>
      <vt:lpstr>Calibri</vt:lpstr>
      <vt:lpstr>Open Sans Regular</vt:lpstr>
      <vt:lpstr>Times Roman</vt:lpstr>
      <vt:lpstr>Dosis</vt:lpstr>
      <vt:lpstr>William template</vt:lpstr>
      <vt:lpstr>PowerPoint Presentation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  <vt:lpstr>Bardac Drives &amp; Automation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subject/>
  <dc:creator/>
  <cp:keywords/>
  <dc:description/>
  <cp:lastModifiedBy>Luke Crowhurst</cp:lastModifiedBy>
  <cp:revision>243</cp:revision>
  <cp:lastPrinted>2025-07-25T15:42:49Z</cp:lastPrinted>
  <dcterms:modified xsi:type="dcterms:W3CDTF">2025-07-25T20:53:24Z</dcterms:modified>
  <cp:category/>
</cp:coreProperties>
</file>